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63" r:id="rId6"/>
    <p:sldId id="262" r:id="rId7"/>
    <p:sldId id="259" r:id="rId8"/>
    <p:sldId id="274" r:id="rId9"/>
    <p:sldId id="268" r:id="rId10"/>
    <p:sldId id="267" r:id="rId11"/>
    <p:sldId id="269" r:id="rId12"/>
    <p:sldId id="272" r:id="rId13"/>
    <p:sldId id="276" r:id="rId14"/>
    <p:sldId id="275" r:id="rId15"/>
    <p:sldId id="261" r:id="rId16"/>
    <p:sldId id="26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24" autoAdjust="0"/>
    <p:restoredTop sz="94660"/>
  </p:normalViewPr>
  <p:slideViewPr>
    <p:cSldViewPr snapToGrid="0">
      <p:cViewPr>
        <p:scale>
          <a:sx n="95" d="100"/>
          <a:sy n="95" d="100"/>
        </p:scale>
        <p:origin x="760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17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10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30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25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94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0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3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29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34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49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46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6E40-0701-4CDB-8242-9B5DE8270845}" type="datetimeFigureOut">
              <a:rPr lang="ru-RU" smtClean="0"/>
              <a:pPr/>
              <a:t>15.12.2022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FA757-58ED-4CAB-B452-79B45F331E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6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7" y="707817"/>
            <a:ext cx="1770745" cy="17566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24" y="4901976"/>
            <a:ext cx="1318236" cy="1735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9659" y="1586132"/>
            <a:ext cx="7842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missioner" pitchFamily="2" charset="0"/>
              </a:rPr>
              <a:t>GOOD BOYS </a:t>
            </a:r>
            <a:endParaRPr lang="ru-RU" sz="6000" b="1" dirty="0">
              <a:latin typeface="Commissioner" pitchFamily="2" charset="0"/>
            </a:endParaRPr>
          </a:p>
          <a:p>
            <a:r>
              <a:rPr lang="en-US" sz="6000" b="1" dirty="0">
                <a:latin typeface="Commissioner" pitchFamily="2" charset="0"/>
              </a:rPr>
              <a:t>GROUP</a:t>
            </a:r>
          </a:p>
          <a:p>
            <a:endParaRPr lang="ru-RU" sz="6000" b="1" dirty="0">
              <a:latin typeface="Commissione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9658" y="3863679"/>
            <a:ext cx="7842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CCA9F1"/>
                </a:solidFill>
                <a:latin typeface="Commissioner" pitchFamily="2" charset="0"/>
              </a:rPr>
              <a:t>Техническое обеспечение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1249616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7A0D2F-5546-7F4B-A4EF-F7200069B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8577"/>
            <a:ext cx="6038997" cy="80519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5904" y="762606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missioner" pitchFamily="2" charset="0"/>
              </a:rPr>
              <a:t>SUMMER MUSIC PARK</a:t>
            </a:r>
            <a:endParaRPr lang="ru-RU" sz="3200" b="1" dirty="0">
              <a:latin typeface="Commissioner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5904" y="40768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Санкт-Петербург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5904" y="1300103"/>
            <a:ext cx="5247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mmissioner" pitchFamily="2" charset="0"/>
              </a:rPr>
              <a:t>Open-Air </a:t>
            </a:r>
            <a:r>
              <a:rPr lang="ru-RU" sz="1600" b="1" dirty="0">
                <a:latin typeface="Commissioner" pitchFamily="2" charset="0"/>
              </a:rPr>
              <a:t>фестиваль популярной музыки</a:t>
            </a:r>
          </a:p>
          <a:p>
            <a:r>
              <a:rPr lang="ru-RU" sz="1600" b="1" dirty="0">
                <a:latin typeface="Commissioner" pitchFamily="2" charset="0"/>
              </a:rPr>
              <a:t>г. Санкт-Петербург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F711F-EB81-4840-9B44-9E76D119726B}"/>
              </a:ext>
            </a:extLst>
          </p:cNvPr>
          <p:cNvSpPr txBox="1"/>
          <p:nvPr/>
        </p:nvSpPr>
        <p:spPr>
          <a:xfrm>
            <a:off x="6515904" y="1980149"/>
            <a:ext cx="5247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Фестиваль популярной музыки «</a:t>
            </a:r>
            <a:r>
              <a:rPr lang="en-US" sz="1600" dirty="0">
                <a:latin typeface="Commissioner" pitchFamily="2" charset="0"/>
              </a:rPr>
              <a:t>SUMMER MUSIC PARK</a:t>
            </a:r>
            <a:r>
              <a:rPr lang="ru-RU" sz="1600" dirty="0">
                <a:latin typeface="Commissioner" pitchFamily="2" charset="0"/>
              </a:rPr>
              <a:t>»</a:t>
            </a:r>
            <a:r>
              <a:rPr lang="en-US" sz="1600" dirty="0">
                <a:latin typeface="Commissioner" pitchFamily="2" charset="0"/>
              </a:rPr>
              <a:t> </a:t>
            </a:r>
            <a:r>
              <a:rPr lang="ru-RU" sz="1600" dirty="0">
                <a:latin typeface="Commissioner" pitchFamily="2" charset="0"/>
              </a:rPr>
              <a:t>при поддержке Президентского фонда культурных инициатив.</a:t>
            </a:r>
          </a:p>
          <a:p>
            <a:endParaRPr lang="ru-RU" sz="1600" dirty="0">
              <a:latin typeface="Commissioner" pitchFamily="2" charset="0"/>
            </a:endParaRPr>
          </a:p>
          <a:p>
            <a:r>
              <a:rPr lang="ru-RU" sz="1600" dirty="0">
                <a:latin typeface="Commissioner" pitchFamily="2" charset="0"/>
              </a:rPr>
              <a:t>Команда </a:t>
            </a:r>
            <a:r>
              <a:rPr lang="en-US" sz="1600" dirty="0">
                <a:latin typeface="Commissioner" pitchFamily="2" charset="0"/>
              </a:rPr>
              <a:t>GBG </a:t>
            </a:r>
            <a:r>
              <a:rPr lang="ru-RU" sz="1600" dirty="0">
                <a:latin typeface="Commissioner" pitchFamily="2" charset="0"/>
              </a:rPr>
              <a:t>провела проект в роли генерального технического подрядчика. Мы застроили площадку, предоставили в аренду светотехническое, звуковое и видеооборудование, обеспечили </a:t>
            </a:r>
            <a:r>
              <a:rPr lang="ru-RU" sz="1600" dirty="0" err="1">
                <a:latin typeface="Commissioner" pitchFamily="2" charset="0"/>
              </a:rPr>
              <a:t>тех-райдер</a:t>
            </a:r>
            <a:r>
              <a:rPr lang="ru-RU" sz="1600" dirty="0">
                <a:latin typeface="Commissioner" pitchFamily="2" charset="0"/>
              </a:rPr>
              <a:t>, трансляцию фестиваля и поддержку оснащения на протяжении всего события.</a:t>
            </a:r>
            <a:endParaRPr lang="en-US" sz="1600" dirty="0">
              <a:latin typeface="Commission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C6B6C-1913-1F4A-9A46-86EB78A46D48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8239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489" y="731579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missioner" pitchFamily="2" charset="0"/>
              </a:rPr>
              <a:t>WANDERLUST</a:t>
            </a:r>
            <a:r>
              <a:rPr lang="ru-RU" sz="3200" b="1" dirty="0">
                <a:latin typeface="Commissioner" pitchFamily="2" charset="0"/>
              </a:rPr>
              <a:t> 108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534" y="1306828"/>
            <a:ext cx="524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Commissioner" pitchFamily="2" charset="0"/>
              </a:rPr>
              <a:t>Фестиваль йоги и спорта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84C3-0C76-354B-8230-C5A92A07B644}"/>
              </a:ext>
            </a:extLst>
          </p:cNvPr>
          <p:cNvSpPr txBox="1"/>
          <p:nvPr/>
        </p:nvSpPr>
        <p:spPr>
          <a:xfrm>
            <a:off x="580534" y="6314048"/>
            <a:ext cx="4244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ommissioner" pitchFamily="2" charset="0"/>
              </a:rPr>
              <a:t>*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Commissioner" pitchFamily="2" charset="0"/>
              </a:rPr>
              <a:t>Технический директор фестиваля Герман-Галкин Александр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F711F-EB81-4840-9B44-9E76D119726B}"/>
              </a:ext>
            </a:extLst>
          </p:cNvPr>
          <p:cNvSpPr txBox="1"/>
          <p:nvPr/>
        </p:nvSpPr>
        <p:spPr>
          <a:xfrm>
            <a:off x="556489" y="1808261"/>
            <a:ext cx="524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Мероприятие в </a:t>
            </a:r>
            <a:r>
              <a:rPr lang="ru-RU" sz="1600" dirty="0" err="1">
                <a:latin typeface="Commissioner" pitchFamily="2" charset="0"/>
              </a:rPr>
              <a:t>Юсуповском</a:t>
            </a:r>
            <a:r>
              <a:rPr lang="ru-RU" sz="1600" dirty="0">
                <a:latin typeface="Commissioner" pitchFamily="2" charset="0"/>
              </a:rPr>
              <a:t> саду объединило более 1000 любителей активного образа жизни, йоги и спорта.</a:t>
            </a:r>
          </a:p>
          <a:p>
            <a:endParaRPr lang="ru-RU" sz="1600" dirty="0">
              <a:latin typeface="Commissioner" pitchFamily="2" charset="0"/>
            </a:endParaRPr>
          </a:p>
          <a:p>
            <a:r>
              <a:rPr lang="ru-RU" sz="1600" dirty="0">
                <a:latin typeface="Commissioner" pitchFamily="2" charset="0"/>
              </a:rPr>
              <a:t>Была выполнена полная техническая дирекция мероприятия: от разработки чертежей до демонтажа и уборки территории после успешного события.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95AF471-C97D-B440-AD37-4F840701B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r="16705"/>
          <a:stretch/>
        </p:blipFill>
        <p:spPr>
          <a:xfrm>
            <a:off x="6152054" y="-22684"/>
            <a:ext cx="6046266" cy="6903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E42EC7-D7DF-2A4D-BADD-F5AF7D9FF4F8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0E2A1-B223-EA4F-A713-026070D2B955}"/>
              </a:ext>
            </a:extLst>
          </p:cNvPr>
          <p:cNvSpPr txBox="1"/>
          <p:nvPr/>
        </p:nvSpPr>
        <p:spPr>
          <a:xfrm>
            <a:off x="760603" y="358996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Санкт-Петербург</a:t>
            </a:r>
          </a:p>
        </p:txBody>
      </p:sp>
    </p:spTree>
    <p:extLst>
      <p:ext uri="{BB962C8B-B14F-4D97-AF65-F5344CB8AC3E}">
        <p14:creationId xmlns:p14="http://schemas.microsoft.com/office/powerpoint/2010/main" val="343288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5202" y="718737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Фестиваль уличных театров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9712" y="1332634"/>
            <a:ext cx="524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Commissioner" pitchFamily="2" charset="0"/>
              </a:rPr>
              <a:t>Международные коллективы и артисты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F711F-EB81-4840-9B44-9E76D119726B}"/>
              </a:ext>
            </a:extLst>
          </p:cNvPr>
          <p:cNvSpPr txBox="1"/>
          <p:nvPr/>
        </p:nvSpPr>
        <p:spPr>
          <a:xfrm>
            <a:off x="6220321" y="1735337"/>
            <a:ext cx="524796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Уличные театры из Франции, Голландии, Аргентины, Испании, Италии, Чехии, Кореи, Польши и России показали более 80 спектаклей всевозможных направлений уличного искусства.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>
                <a:latin typeface="Commissioner" pitchFamily="2" charset="0"/>
              </a:rPr>
              <a:t>Была осуществлена техническая дирекция события, застройка различным мультимедийным оборудованием, конструкциями и декорациям. Более 10-ти различных площадок стали сценой под открытым небом.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7D5715-1D3A-814F-AEE7-C737C5C99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9"/>
          <a:stretch/>
        </p:blipFill>
        <p:spPr>
          <a:xfrm>
            <a:off x="-180071" y="-37759"/>
            <a:ext cx="6110676" cy="6942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5D4EA-C702-E64D-8A43-446665856BA5}"/>
              </a:ext>
            </a:extLst>
          </p:cNvPr>
          <p:cNvSpPr txBox="1"/>
          <p:nvPr/>
        </p:nvSpPr>
        <p:spPr>
          <a:xfrm>
            <a:off x="6220321" y="6109014"/>
            <a:ext cx="4244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Commissioner" pitchFamily="2" charset="0"/>
              </a:rPr>
              <a:t>Технический директор фестиваля Герман-Галкин Александр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3B5C9-061A-1644-B602-E3985D06A0E3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7959C-0DE7-6547-963C-38C2BC913A9A}"/>
              </a:ext>
            </a:extLst>
          </p:cNvPr>
          <p:cNvSpPr txBox="1"/>
          <p:nvPr/>
        </p:nvSpPr>
        <p:spPr>
          <a:xfrm>
            <a:off x="6515904" y="40768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Санкт-Петербург</a:t>
            </a:r>
          </a:p>
        </p:txBody>
      </p:sp>
    </p:spTree>
    <p:extLst>
      <p:ext uri="{BB962C8B-B14F-4D97-AF65-F5344CB8AC3E}">
        <p14:creationId xmlns:p14="http://schemas.microsoft.com/office/powerpoint/2010/main" val="289803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0534" y="748345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«</a:t>
            </a:r>
            <a:r>
              <a:rPr lang="ru-RU" sz="3200" b="1" dirty="0" err="1">
                <a:latin typeface="Commissioner" pitchFamily="2" charset="0"/>
              </a:rPr>
              <a:t>ЗимаФест</a:t>
            </a:r>
            <a:r>
              <a:rPr lang="ru-RU" sz="3200" b="1" dirty="0">
                <a:latin typeface="Commissioner" pitchFamily="2" charset="0"/>
              </a:rPr>
              <a:t>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534" y="43623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Санкт-Петербург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534" y="1313910"/>
            <a:ext cx="524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Commissioner" pitchFamily="2" charset="0"/>
              </a:rPr>
              <a:t>Порт «Морской Фасад»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71B84-FBC4-284F-941D-091F863C45D0}"/>
              </a:ext>
            </a:extLst>
          </p:cNvPr>
          <p:cNvSpPr txBox="1"/>
          <p:nvPr/>
        </p:nvSpPr>
        <p:spPr>
          <a:xfrm>
            <a:off x="2086695" y="2688609"/>
            <a:ext cx="1407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Commissioner" pitchFamily="2" charset="0"/>
              </a:rPr>
              <a:t>ТУТ РЕАЛЬНАЯ ФОТКА С ОБЪЕКТА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84C3-0C76-354B-8230-C5A92A07B644}"/>
              </a:ext>
            </a:extLst>
          </p:cNvPr>
          <p:cNvSpPr txBox="1"/>
          <p:nvPr/>
        </p:nvSpPr>
        <p:spPr>
          <a:xfrm>
            <a:off x="6145202" y="6189821"/>
            <a:ext cx="4244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mmissioner" pitchFamily="2" charset="0"/>
              </a:rPr>
              <a:t>* </a:t>
            </a:r>
            <a:r>
              <a:rPr lang="ru-RU" sz="800" dirty="0">
                <a:latin typeface="Commissioner" pitchFamily="2" charset="0"/>
              </a:rPr>
              <a:t>Технический директор фестиваля Герман-Галкин Александр</a:t>
            </a:r>
            <a:endParaRPr lang="en-US" sz="800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F711F-EB81-4840-9B44-9E76D119726B}"/>
              </a:ext>
            </a:extLst>
          </p:cNvPr>
          <p:cNvSpPr txBox="1"/>
          <p:nvPr/>
        </p:nvSpPr>
        <p:spPr>
          <a:xfrm>
            <a:off x="580534" y="1823648"/>
            <a:ext cx="484490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Commissioner" pitchFamily="2" charset="0"/>
              </a:rPr>
              <a:t>Новогодняя ярмарка-фестиваль «</a:t>
            </a:r>
            <a:r>
              <a:rPr lang="ru-RU" sz="1700" dirty="0" err="1">
                <a:latin typeface="Commissioner" pitchFamily="2" charset="0"/>
              </a:rPr>
              <a:t>ЗимаФест</a:t>
            </a:r>
            <a:r>
              <a:rPr lang="ru-RU" sz="1700" dirty="0">
                <a:latin typeface="Commissioner" pitchFamily="2" charset="0"/>
              </a:rPr>
              <a:t>»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/>
              <a:t>Комитет по развитию туризма Санкт-Петербурга совместно с АО «Пассажирский порт Санкт-Петербург «Морской фасад» организовали новогоднюю туристскую ярмарку «</a:t>
            </a:r>
            <a:r>
              <a:rPr lang="ru-RU" sz="1700" dirty="0" err="1"/>
              <a:t>ЗимаФест</a:t>
            </a:r>
            <a:r>
              <a:rPr lang="ru-RU" sz="1700" dirty="0"/>
              <a:t>»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>
                <a:latin typeface="Commissioner" pitchFamily="2" charset="0"/>
              </a:rPr>
              <a:t>Была осуществлена техническая дирекция и застройка мероприятия.</a:t>
            </a:r>
            <a:endParaRPr lang="en-US" sz="1700" dirty="0">
              <a:latin typeface="Commissioner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5C69E-F141-CB4F-B47E-00422F99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7" r="7356"/>
          <a:stretch/>
        </p:blipFill>
        <p:spPr>
          <a:xfrm>
            <a:off x="5828496" y="-37002"/>
            <a:ext cx="6485424" cy="6925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75C657-927C-B64F-874E-08FB2BF4ACF7}"/>
              </a:ext>
            </a:extLst>
          </p:cNvPr>
          <p:cNvSpPr txBox="1"/>
          <p:nvPr/>
        </p:nvSpPr>
        <p:spPr>
          <a:xfrm>
            <a:off x="580534" y="6314048"/>
            <a:ext cx="4244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latin typeface="Commissioner" pitchFamily="2" charset="0"/>
              </a:rPr>
              <a:t>Технический директор фестиваля Герман-Галкин Александр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2C2A5-466F-FF42-8AB6-8AE25249BCB1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840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EF46E6-E93A-E840-A296-9E1A431FE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" b="42276"/>
          <a:stretch/>
        </p:blipFill>
        <p:spPr>
          <a:xfrm>
            <a:off x="-87691" y="3930982"/>
            <a:ext cx="12367382" cy="4257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57" y="801463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КОМАНДА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D04F8-96E5-984C-A0F3-812D3900BEE9}"/>
              </a:ext>
            </a:extLst>
          </p:cNvPr>
          <p:cNvSpPr txBox="1"/>
          <p:nvPr/>
        </p:nvSpPr>
        <p:spPr>
          <a:xfrm>
            <a:off x="763057" y="1558833"/>
            <a:ext cx="1084982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Commissioner" pitchFamily="2" charset="0"/>
              </a:rPr>
              <a:t>Команда </a:t>
            </a:r>
            <a:r>
              <a:rPr lang="en-US" sz="1700" dirty="0">
                <a:latin typeface="Commissioner" pitchFamily="2" charset="0"/>
              </a:rPr>
              <a:t>Good Boys Group </a:t>
            </a:r>
            <a:r>
              <a:rPr lang="ru-RU" sz="1700" dirty="0">
                <a:latin typeface="Commissioner" pitchFamily="2" charset="0"/>
              </a:rPr>
              <a:t>состоит из профессионалов в области обеспечения мероприятий.</a:t>
            </a:r>
            <a:br>
              <a:rPr lang="ru-RU" sz="1700" dirty="0">
                <a:latin typeface="Commissioner" pitchFamily="2" charset="0"/>
              </a:rPr>
            </a:br>
            <a:r>
              <a:rPr lang="ru-RU" sz="1700" dirty="0">
                <a:latin typeface="Commissioner" pitchFamily="2" charset="0"/>
              </a:rPr>
              <a:t>Средний опыт работы сотрудников в </a:t>
            </a:r>
            <a:r>
              <a:rPr lang="en-US" sz="1700" dirty="0">
                <a:latin typeface="Commissioner" pitchFamily="2" charset="0"/>
              </a:rPr>
              <a:t>Event </a:t>
            </a:r>
            <a:r>
              <a:rPr lang="ru-RU" sz="1700" dirty="0">
                <a:latin typeface="Commissioner" pitchFamily="2" charset="0"/>
              </a:rPr>
              <a:t>индустрии – более 10 лет.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>
                <a:latin typeface="Commissioner" pitchFamily="2" charset="0"/>
              </a:rPr>
              <a:t>У сотрудников компании сотни успешных мероприятий и тысячи часов подготовки за плечами. Мы готовы решить самые амбициозные задачи качественно и в установленные сроки.</a:t>
            </a:r>
            <a:endParaRPr lang="en-US" sz="1700" dirty="0">
              <a:latin typeface="Commission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2D288-FE09-BF4A-9245-B9FEB4E34413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13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123923-C91A-844B-A387-81E1900E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7" y="422778"/>
            <a:ext cx="756930" cy="7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8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22995" r="-82" b="40947"/>
          <a:stretch/>
        </p:blipFill>
        <p:spPr>
          <a:xfrm>
            <a:off x="-158427" y="3946257"/>
            <a:ext cx="12508854" cy="3008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Commissioner" pitchFamily="2" charset="0"/>
              </a:rPr>
              <a:t>14</a:t>
            </a:r>
            <a:endParaRPr lang="ru-RU" sz="4000" b="1" dirty="0">
              <a:solidFill>
                <a:schemeClr val="bg1"/>
              </a:solidFill>
              <a:latin typeface="Commission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057" y="804076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КОНТАКТЫ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57" y="1570030"/>
            <a:ext cx="3568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mmissioner" pitchFamily="2" charset="0"/>
              </a:rPr>
              <a:t>www.goodboys.group</a:t>
            </a:r>
            <a:endParaRPr lang="en-US" sz="1600" b="1" dirty="0">
              <a:latin typeface="Commissioner" pitchFamily="2" charset="0"/>
            </a:endParaRPr>
          </a:p>
          <a:p>
            <a:r>
              <a:rPr lang="en-US" sz="1600" b="1" dirty="0" err="1">
                <a:latin typeface="Commissioner" pitchFamily="2" charset="0"/>
              </a:rPr>
              <a:t>hello@goodboys.group</a:t>
            </a:r>
            <a:endParaRPr lang="en-US" sz="1600" b="1" dirty="0">
              <a:latin typeface="Commissioner" pitchFamily="2" charset="0"/>
            </a:endParaRPr>
          </a:p>
          <a:p>
            <a:r>
              <a:rPr lang="en-US" sz="1600" b="1" dirty="0">
                <a:latin typeface="Commissioner" pitchFamily="2" charset="0"/>
              </a:rPr>
              <a:t>+7 (931) 390 99 91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BAE618-1CA8-8740-B722-2BC35B6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7" y="422778"/>
            <a:ext cx="756930" cy="7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25" y="2273135"/>
            <a:ext cx="1318236" cy="1735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3369" y="5572878"/>
            <a:ext cx="356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latin typeface="Commissioner" pitchFamily="2" charset="0"/>
              </a:rPr>
              <a:t>СПАСИБО ЗА ВНИМАНИЕ!</a:t>
            </a:r>
            <a:endParaRPr lang="en-US" sz="800" b="1" dirty="0">
              <a:latin typeface="Commissio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1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7" y="422778"/>
            <a:ext cx="756930" cy="757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982" y="2918460"/>
            <a:ext cx="541259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0" b="1" dirty="0">
                <a:latin typeface="Commissioner" pitchFamily="2" charset="0"/>
              </a:rPr>
              <a:t>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8D26B-8AD4-BE4D-BF83-47A36255AF90}"/>
              </a:ext>
            </a:extLst>
          </p:cNvPr>
          <p:cNvSpPr txBox="1"/>
          <p:nvPr/>
        </p:nvSpPr>
        <p:spPr>
          <a:xfrm>
            <a:off x="996924" y="832050"/>
            <a:ext cx="4409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О НАС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923AD6-EC70-B946-9AC9-8F823CEE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77671">
            <a:off x="4362147" y="-253548"/>
            <a:ext cx="10181925" cy="51666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B0EBC-3998-C34E-A40B-1311BE17830A}"/>
              </a:ext>
            </a:extLst>
          </p:cNvPr>
          <p:cNvSpPr txBox="1"/>
          <p:nvPr/>
        </p:nvSpPr>
        <p:spPr>
          <a:xfrm>
            <a:off x="1036192" y="1474298"/>
            <a:ext cx="5824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Мы команда профессионалов и знаем все о техническом обеспечении событий. Каждый проект для нас — уникальная история, и мы знаем, как лучше всего подать её с помощью технических средств.  </a:t>
            </a:r>
          </a:p>
          <a:p>
            <a:r>
              <a:rPr lang="en-US" sz="1600" dirty="0">
                <a:latin typeface="Commissioner" pitchFamily="2" charset="0"/>
              </a:rPr>
              <a:t>Good Boys </a:t>
            </a:r>
            <a:r>
              <a:rPr lang="ru-RU" sz="1600" dirty="0">
                <a:latin typeface="Commissioner" pitchFamily="2" charset="0"/>
              </a:rPr>
              <a:t>чутко относится к потребностям клиента, его взглядам и бренду. Мы поможем вам воплотить в жизнь любые идеи, а вашим гостям — насладиться незабываемым опытом.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4548E-A0A4-6144-9B7B-22685F918B51}"/>
              </a:ext>
            </a:extLst>
          </p:cNvPr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5053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</a:t>
            </a:r>
            <a:r>
              <a:rPr lang="en-US" sz="4000" b="1" dirty="0">
                <a:latin typeface="Commissioner" pitchFamily="2" charset="0"/>
              </a:rPr>
              <a:t>2</a:t>
            </a:r>
            <a:endParaRPr lang="ru-RU" sz="4000" b="1" dirty="0">
              <a:latin typeface="Commission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057" y="763391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МИССИЯ И ФИЛОСОФИЯ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057" y="40128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GOOD BOYS GROUP</a:t>
            </a:r>
            <a:endParaRPr lang="ru-RU" sz="1100" dirty="0">
              <a:solidFill>
                <a:schemeClr val="bg1">
                  <a:lumMod val="85000"/>
                </a:schemeClr>
              </a:solidFill>
              <a:latin typeface="Commissioner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056" y="1448667"/>
            <a:ext cx="509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Мы стараемся открыть доступ к сложному техническому инструментарию для воплощения как простых, так и самых смелых проектов в культурной среде.</a:t>
            </a:r>
            <a:endParaRPr lang="en-US" dirty="0">
              <a:latin typeface="Commissioner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18" y="0"/>
            <a:ext cx="4981154" cy="6178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7D7CFD-A526-0642-AAA8-2B323E3D7D11}"/>
              </a:ext>
            </a:extLst>
          </p:cNvPr>
          <p:cNvSpPr txBox="1"/>
          <p:nvPr/>
        </p:nvSpPr>
        <p:spPr>
          <a:xfrm>
            <a:off x="763056" y="2794282"/>
            <a:ext cx="5379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Мы стремимся сделать социально-культурные проекты ещё более яркими и привлекательными для посетителя. Сотрудники «</a:t>
            </a:r>
            <a:r>
              <a:rPr lang="en-US" dirty="0">
                <a:latin typeface="Commissioner" pitchFamily="2" charset="0"/>
              </a:rPr>
              <a:t>Good Boys Group</a:t>
            </a:r>
            <a:r>
              <a:rPr lang="ru-RU" dirty="0">
                <a:latin typeface="Commissioner" pitchFamily="2" charset="0"/>
              </a:rPr>
              <a:t>» совершенствуются с каждым проектом, планируя все более захватывающие, технически совершенные, а главное, безопасные события.</a:t>
            </a:r>
            <a:endParaRPr lang="en-US" dirty="0">
              <a:latin typeface="Commission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D7CFD-A526-0642-AAA8-2B323E3D7D11}"/>
              </a:ext>
            </a:extLst>
          </p:cNvPr>
          <p:cNvSpPr txBox="1"/>
          <p:nvPr/>
        </p:nvSpPr>
        <p:spPr>
          <a:xfrm>
            <a:off x="763056" y="4693894"/>
            <a:ext cx="509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Мы создаём дружелюбную атмосферу в работе на всех уровнях взаимодействия и мечтает дарить людям запоминающийся опыт.</a:t>
            </a:r>
            <a:endParaRPr lang="en-US" dirty="0">
              <a:latin typeface="Commissio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4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1415531"/>
            <a:ext cx="756930" cy="757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6656" y="-3259"/>
            <a:ext cx="541259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0" b="1" dirty="0">
                <a:latin typeface="Commissioner" pitchFamily="2" charset="0"/>
              </a:rPr>
              <a:t>02.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8D26B-8AD4-BE4D-BF83-47A36255AF90}"/>
              </a:ext>
            </a:extLst>
          </p:cNvPr>
          <p:cNvSpPr txBox="1"/>
          <p:nvPr/>
        </p:nvSpPr>
        <p:spPr>
          <a:xfrm>
            <a:off x="855544" y="1794216"/>
            <a:ext cx="5795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НАШИ ВОЗМОЖНОСТИ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E152CE-BDA5-0641-A54B-E2FB0E8E8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" t="54606" r="58" b="-258"/>
          <a:stretch/>
        </p:blipFill>
        <p:spPr>
          <a:xfrm>
            <a:off x="-7088" y="3936281"/>
            <a:ext cx="12192000" cy="3130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26B8CA-47DC-5A47-B515-8422E72329EF}"/>
              </a:ext>
            </a:extLst>
          </p:cNvPr>
          <p:cNvSpPr txBox="1"/>
          <p:nvPr/>
        </p:nvSpPr>
        <p:spPr>
          <a:xfrm>
            <a:off x="10703916" y="6150114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</a:t>
            </a:r>
            <a:r>
              <a:rPr lang="en-US" sz="4000" b="1" dirty="0">
                <a:latin typeface="Commissioner" pitchFamily="2" charset="0"/>
              </a:rPr>
              <a:t>3</a:t>
            </a:r>
            <a:endParaRPr lang="ru-RU" sz="4000" b="1" dirty="0">
              <a:latin typeface="Commissio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2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2604" y="1503570"/>
            <a:ext cx="6873461" cy="3866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</a:t>
            </a:r>
            <a:r>
              <a:rPr lang="en-US" sz="4000" b="1" dirty="0">
                <a:latin typeface="Commissioner" pitchFamily="2" charset="0"/>
              </a:rPr>
              <a:t>4</a:t>
            </a:r>
            <a:endParaRPr lang="ru-RU" sz="4000" b="1" dirty="0">
              <a:latin typeface="Commission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0241" y="2170410"/>
            <a:ext cx="6393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СПЕЦИАЛИЗАЦИЯ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057" y="40128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Место под колонтитул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9AE8C-6919-4D41-9737-37401314EEC5}"/>
              </a:ext>
            </a:extLst>
          </p:cNvPr>
          <p:cNvSpPr txBox="1"/>
          <p:nvPr/>
        </p:nvSpPr>
        <p:spPr>
          <a:xfrm>
            <a:off x="828066" y="2896594"/>
            <a:ext cx="456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Аренда оборудования</a:t>
            </a:r>
            <a:endParaRPr lang="en-US" dirty="0">
              <a:latin typeface="Commission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4CE6E-7D94-B74B-A5DC-5236C0B3D3BD}"/>
              </a:ext>
            </a:extLst>
          </p:cNvPr>
          <p:cNvSpPr txBox="1"/>
          <p:nvPr/>
        </p:nvSpPr>
        <p:spPr>
          <a:xfrm>
            <a:off x="828066" y="4186959"/>
            <a:ext cx="51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Управление проектами</a:t>
            </a:r>
            <a:endParaRPr lang="en-US" dirty="0">
              <a:latin typeface="Commission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90F8B-AC29-B94D-ACEA-8F11F873F373}"/>
              </a:ext>
            </a:extLst>
          </p:cNvPr>
          <p:cNvSpPr txBox="1"/>
          <p:nvPr/>
        </p:nvSpPr>
        <p:spPr>
          <a:xfrm>
            <a:off x="828066" y="4620734"/>
            <a:ext cx="456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Технический контроль и консалтинг</a:t>
            </a:r>
            <a:endParaRPr lang="en-US" dirty="0">
              <a:latin typeface="Commission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3C2B3-2E2B-364E-B6EE-D221BD1D0B2B}"/>
              </a:ext>
            </a:extLst>
          </p:cNvPr>
          <p:cNvSpPr txBox="1"/>
          <p:nvPr/>
        </p:nvSpPr>
        <p:spPr>
          <a:xfrm>
            <a:off x="829868" y="3758678"/>
            <a:ext cx="456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Производство декораций и арт-объектов</a:t>
            </a:r>
            <a:endParaRPr lang="en-US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570FB-EB23-6D44-9F05-E30FEC406759}"/>
              </a:ext>
            </a:extLst>
          </p:cNvPr>
          <p:cNvSpPr txBox="1"/>
          <p:nvPr/>
        </p:nvSpPr>
        <p:spPr>
          <a:xfrm>
            <a:off x="828066" y="3324903"/>
            <a:ext cx="497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mmissioner" pitchFamily="2" charset="0"/>
              </a:rPr>
              <a:t>Техническая поддержка и обеспечение события</a:t>
            </a:r>
            <a:endParaRPr lang="en-US" dirty="0">
              <a:latin typeface="Commissioner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A6F8E5-0D78-9A4D-BB28-044EBB7D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3" y="2994774"/>
            <a:ext cx="129008" cy="1877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BCB020-589C-8841-9420-C0707CF8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3" y="3422120"/>
            <a:ext cx="129008" cy="1877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1F372-0C5C-C947-A41E-FFDC39AA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3" y="3849466"/>
            <a:ext cx="129008" cy="1877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589B26-29DE-9D48-86A9-93842FB0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3" y="4276812"/>
            <a:ext cx="129008" cy="1877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8E7E2B-C12A-004E-B15C-854B85AB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3" y="4702559"/>
            <a:ext cx="129008" cy="1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0066"/>
            <a:ext cx="12192000" cy="6186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</a:t>
            </a:r>
            <a:r>
              <a:rPr lang="en-US" sz="4000" b="1" dirty="0">
                <a:latin typeface="Commissioner" pitchFamily="2" charset="0"/>
              </a:rPr>
              <a:t>5</a:t>
            </a:r>
            <a:endParaRPr lang="ru-RU" sz="4000" b="1" dirty="0">
              <a:latin typeface="Commission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857" y="908360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УСЛУГИ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057" y="401280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Место под колонтитул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CE485-C7E2-B947-917E-F2D59B02AAA4}"/>
              </a:ext>
            </a:extLst>
          </p:cNvPr>
          <p:cNvSpPr txBox="1"/>
          <p:nvPr/>
        </p:nvSpPr>
        <p:spPr>
          <a:xfrm>
            <a:off x="686857" y="1569328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Предоставим в аренду и осуществим монтаж: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B1D0F1-29EC-824D-8008-D513F08F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" y="2093754"/>
            <a:ext cx="129008" cy="1877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8BCB12-7EEB-CC46-AE0D-3DFB0A18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" y="2470177"/>
            <a:ext cx="129008" cy="187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58151-1414-CA48-B638-853DD9A37479}"/>
              </a:ext>
            </a:extLst>
          </p:cNvPr>
          <p:cNvSpPr txBox="1"/>
          <p:nvPr/>
        </p:nvSpPr>
        <p:spPr>
          <a:xfrm>
            <a:off x="686857" y="2018355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Светового оборудования</a:t>
            </a:r>
            <a:r>
              <a:rPr lang="en-US" sz="1600" dirty="0">
                <a:latin typeface="Commissioner" pitchFamily="2" charset="0"/>
              </a:rPr>
              <a:t>;</a:t>
            </a:r>
            <a:endParaRPr lang="ru-RU" sz="1600" dirty="0">
              <a:latin typeface="Commission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FC69-131B-BD44-BD9F-29215DEC80A7}"/>
              </a:ext>
            </a:extLst>
          </p:cNvPr>
          <p:cNvSpPr txBox="1"/>
          <p:nvPr/>
        </p:nvSpPr>
        <p:spPr>
          <a:xfrm>
            <a:off x="686857" y="2394778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Акустических систем и звукового оборудования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F2C67-4599-C74A-B033-18E76A05ABBA}"/>
              </a:ext>
            </a:extLst>
          </p:cNvPr>
          <p:cNvSpPr txBox="1"/>
          <p:nvPr/>
        </p:nvSpPr>
        <p:spPr>
          <a:xfrm>
            <a:off x="686857" y="2771201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Видео-оборудования и мультимедийных систем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990DADF-897C-294B-AA86-C18993E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" y="2846600"/>
            <a:ext cx="129008" cy="1877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5614B7B-10C2-3542-AAC5-A6EC000B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" y="3223023"/>
            <a:ext cx="129008" cy="187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A41D33-24CB-0A48-A6BE-460A9A040081}"/>
              </a:ext>
            </a:extLst>
          </p:cNvPr>
          <p:cNvSpPr txBox="1"/>
          <p:nvPr/>
        </p:nvSpPr>
        <p:spPr>
          <a:xfrm>
            <a:off x="686857" y="3147624"/>
            <a:ext cx="477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Сценических комплексов, металлоконструкций, тентовых конструкций и мебели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B8E0B-2B2F-654C-9D9B-D1EB1D3112B8}"/>
              </a:ext>
            </a:extLst>
          </p:cNvPr>
          <p:cNvSpPr txBox="1"/>
          <p:nvPr/>
        </p:nvSpPr>
        <p:spPr>
          <a:xfrm>
            <a:off x="6094758" y="1563045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Поддержим на всех этапах проекта: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CD39B7F-3C2B-E445-9C02-FD5517DA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0" y="2091405"/>
            <a:ext cx="129008" cy="1877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DA49BE0-58E3-634D-9782-5794BAA7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0" y="2470177"/>
            <a:ext cx="129008" cy="18775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1FB877-9733-844C-A128-52D0B4BE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0" y="2843906"/>
            <a:ext cx="129008" cy="18775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523250E-6EAF-E847-AA3C-1EF33865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0" y="3224817"/>
            <a:ext cx="129008" cy="1877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5FECA-C7C2-C043-9229-B53C47293005}"/>
              </a:ext>
            </a:extLst>
          </p:cNvPr>
          <p:cNvSpPr txBox="1"/>
          <p:nvPr/>
        </p:nvSpPr>
        <p:spPr>
          <a:xfrm>
            <a:off x="6163732" y="2015063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Подготовим чертежи и техническую документацию</a:t>
            </a:r>
            <a:r>
              <a:rPr lang="en-US" sz="1600" dirty="0">
                <a:latin typeface="Commissioner" pitchFamily="2" charset="0"/>
              </a:rPr>
              <a:t>;</a:t>
            </a:r>
            <a:endParaRPr lang="ru-RU" sz="1600" dirty="0">
              <a:latin typeface="Commissioner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C1205-7209-AF40-B9CF-D6A5EC13B98E}"/>
              </a:ext>
            </a:extLst>
          </p:cNvPr>
          <p:cNvSpPr txBox="1"/>
          <p:nvPr/>
        </p:nvSpPr>
        <p:spPr>
          <a:xfrm>
            <a:off x="6163732" y="2393931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Разработаем дизайн-макеты, полиграфию и декор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4C5A6-A5AA-6545-8E76-4600AA5DFF20}"/>
              </a:ext>
            </a:extLst>
          </p:cNvPr>
          <p:cNvSpPr txBox="1"/>
          <p:nvPr/>
        </p:nvSpPr>
        <p:spPr>
          <a:xfrm>
            <a:off x="6164114" y="2775623"/>
            <a:ext cx="477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Предоставим лицензии, сертификаты, разрешения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7F7AB8-AF83-594B-97C6-3AA383741CCE}"/>
              </a:ext>
            </a:extLst>
          </p:cNvPr>
          <p:cNvSpPr txBox="1"/>
          <p:nvPr/>
        </p:nvSpPr>
        <p:spPr>
          <a:xfrm>
            <a:off x="6163732" y="3156444"/>
            <a:ext cx="477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ommissioner" pitchFamily="2" charset="0"/>
              </a:rPr>
              <a:t>Осуществим технический контроль и поддержку как на мероприятии, так и на стадии подготовки</a:t>
            </a:r>
          </a:p>
        </p:txBody>
      </p:sp>
    </p:spTree>
    <p:extLst>
      <p:ext uri="{BB962C8B-B14F-4D97-AF65-F5344CB8AC3E}">
        <p14:creationId xmlns:p14="http://schemas.microsoft.com/office/powerpoint/2010/main" val="55085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5E57F7-F1CD-F547-8BE8-8FFFA009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r="26699"/>
          <a:stretch/>
        </p:blipFill>
        <p:spPr>
          <a:xfrm>
            <a:off x="6180983" y="-38895"/>
            <a:ext cx="6011017" cy="6935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3057" y="721857"/>
            <a:ext cx="15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КЕЙСЫ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57" y="1383520"/>
            <a:ext cx="5247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ommissioner" pitchFamily="2" charset="0"/>
              </a:rPr>
              <a:t>Портфолио реализованных проектов</a:t>
            </a:r>
            <a:r>
              <a:rPr lang="en-US" sz="1600" dirty="0">
                <a:latin typeface="Commissioner" pitchFamily="2" charset="0"/>
              </a:rPr>
              <a:t>*</a:t>
            </a:r>
            <a:endParaRPr lang="ru-RU" sz="1600" dirty="0">
              <a:latin typeface="Commissioner" pitchFamily="2" charset="0"/>
            </a:endParaRPr>
          </a:p>
          <a:p>
            <a:endParaRPr lang="en-US" sz="1600" dirty="0">
              <a:latin typeface="Commission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6CEEA-BF3F-9C49-A837-DCA5A2E9BFD9}"/>
              </a:ext>
            </a:extLst>
          </p:cNvPr>
          <p:cNvSpPr txBox="1"/>
          <p:nvPr/>
        </p:nvSpPr>
        <p:spPr>
          <a:xfrm>
            <a:off x="598428" y="2790595"/>
            <a:ext cx="541259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0" b="1" dirty="0">
                <a:latin typeface="Commissioner" pitchFamily="2" charset="0"/>
              </a:rPr>
              <a:t>03.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84C3-0C76-354B-8230-C5A92A07B644}"/>
              </a:ext>
            </a:extLst>
          </p:cNvPr>
          <p:cNvSpPr txBox="1"/>
          <p:nvPr/>
        </p:nvSpPr>
        <p:spPr>
          <a:xfrm>
            <a:off x="598428" y="6189821"/>
            <a:ext cx="42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mmissioner" pitchFamily="2" charset="0"/>
              </a:rPr>
              <a:t>* </a:t>
            </a:r>
            <a:r>
              <a:rPr lang="ru-RU" sz="800" dirty="0">
                <a:latin typeface="Commissioner" pitchFamily="2" charset="0"/>
              </a:rPr>
              <a:t>В портфолио собраны проекты реализованные командой </a:t>
            </a:r>
            <a:r>
              <a:rPr lang="en-US" sz="800" dirty="0">
                <a:latin typeface="Commissioner" pitchFamily="2" charset="0"/>
              </a:rPr>
              <a:t>Good Boys Group</a:t>
            </a:r>
            <a:r>
              <a:rPr lang="ru-RU" sz="800" dirty="0">
                <a:latin typeface="Commissioner" pitchFamily="2" charset="0"/>
              </a:rPr>
              <a:t>, а также проекты реализованные отдельными участниками команды в рамках работы с другими компаниями.</a:t>
            </a:r>
            <a:endParaRPr lang="en-US" sz="800" dirty="0">
              <a:latin typeface="Commissioner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CC1630-3F2B-4142-8877-17647CD9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7" y="422778"/>
            <a:ext cx="756930" cy="7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3960" y="742514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Шедевры в Мраморном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5202" y="410432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Санкт-Петербург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2" y="1327289"/>
            <a:ext cx="524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Commissioner" pitchFamily="2" charset="0"/>
              </a:rPr>
              <a:t>Камерные концерты классической музыки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F711F-EB81-4840-9B44-9E76D119726B}"/>
              </a:ext>
            </a:extLst>
          </p:cNvPr>
          <p:cNvSpPr txBox="1"/>
          <p:nvPr/>
        </p:nvSpPr>
        <p:spPr>
          <a:xfrm>
            <a:off x="6248402" y="1979755"/>
            <a:ext cx="524796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Commissioner" pitchFamily="2" charset="0"/>
              </a:rPr>
              <a:t>Цикл камерных концертов классической музыки в стенах Белого зала Мраморного дворца.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>
                <a:latin typeface="Commissioner" pitchFamily="2" charset="0"/>
              </a:rPr>
              <a:t>Наша команда предоставила в аренду световое оборудование, </a:t>
            </a:r>
            <a:r>
              <a:rPr lang="en-US" sz="1700" dirty="0">
                <a:latin typeface="Commissioner" pitchFamily="2" charset="0"/>
              </a:rPr>
              <a:t>LED </a:t>
            </a:r>
            <a:r>
              <a:rPr lang="ru-RU" sz="1700" dirty="0">
                <a:latin typeface="Commissioner" pitchFamily="2" charset="0"/>
              </a:rPr>
              <a:t>панели с декоративным оформлением и осуществила техническую поддержку мероприятия.</a:t>
            </a:r>
          </a:p>
          <a:p>
            <a:endParaRPr lang="ru-RU" sz="1700" dirty="0">
              <a:latin typeface="Commissioner" pitchFamily="2" charset="0"/>
            </a:endParaRPr>
          </a:p>
          <a:p>
            <a:r>
              <a:rPr lang="ru-RU" sz="1700" dirty="0">
                <a:latin typeface="Commissioner" pitchFamily="2" charset="0"/>
              </a:rPr>
              <a:t>Организатором мероприятия выступило концертное агентство «Парк музыки» при поддержке Президентского фонда культурных инициатив.</a:t>
            </a:r>
            <a:endParaRPr lang="en-US" sz="1700" dirty="0">
              <a:latin typeface="Commissioner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DADBD-4F2F-8445-A0F5-9F4D25A7E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2"/>
          <a:stretch/>
        </p:blipFill>
        <p:spPr>
          <a:xfrm>
            <a:off x="-3462538" y="-77853"/>
            <a:ext cx="9455340" cy="7013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47728-5801-F44E-BE35-5B688645A203}"/>
              </a:ext>
            </a:extLst>
          </p:cNvPr>
          <p:cNvSpPr txBox="1"/>
          <p:nvPr/>
        </p:nvSpPr>
        <p:spPr>
          <a:xfrm>
            <a:off x="11019602" y="60960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latin typeface="Commissioner" pitchFamily="2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91176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A12E4F-C6E9-C440-86EE-D07C4CBE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61" y="-55880"/>
            <a:ext cx="10458726" cy="696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7202" y="5943600"/>
            <a:ext cx="106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Commissioner" pitchFamily="2" charset="0"/>
              </a:rPr>
              <a:t>08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603" y="743404"/>
            <a:ext cx="582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Commissioner" pitchFamily="2" charset="0"/>
              </a:rPr>
              <a:t>Конференция </a:t>
            </a:r>
            <a:r>
              <a:rPr lang="en-US" sz="3200" b="1" dirty="0">
                <a:latin typeface="Commissioner" pitchFamily="2" charset="0"/>
              </a:rPr>
              <a:t>Huawei</a:t>
            </a:r>
            <a:endParaRPr lang="ru-RU" sz="3200" b="1" dirty="0">
              <a:latin typeface="Commissioner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603" y="1329557"/>
            <a:ext cx="524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Commissioner" pitchFamily="2" charset="0"/>
              </a:rPr>
              <a:t>Внутренняя конференция компании</a:t>
            </a:r>
            <a:endParaRPr lang="en-US" sz="1600" b="1" dirty="0">
              <a:latin typeface="Commission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953D-91CE-BD4C-94FF-65405277B0B2}"/>
              </a:ext>
            </a:extLst>
          </p:cNvPr>
          <p:cNvSpPr txBox="1"/>
          <p:nvPr/>
        </p:nvSpPr>
        <p:spPr>
          <a:xfrm>
            <a:off x="760603" y="1812705"/>
            <a:ext cx="4696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missioner" pitchFamily="2" charset="0"/>
              </a:rPr>
              <a:t>Good Boys Group </a:t>
            </a:r>
            <a:r>
              <a:rPr lang="ru-RU" sz="1600" dirty="0">
                <a:latin typeface="Commissioner" pitchFamily="2" charset="0"/>
              </a:rPr>
              <a:t>стали подрядчиком по проведению онлайн трансляции мероприятия и организации международного «конференц-</a:t>
            </a:r>
            <a:r>
              <a:rPr lang="ru-RU" sz="1600" dirty="0" err="1">
                <a:latin typeface="Commissioner" pitchFamily="2" charset="0"/>
              </a:rPr>
              <a:t>колла</a:t>
            </a:r>
            <a:r>
              <a:rPr lang="ru-RU" sz="1600" dirty="0">
                <a:latin typeface="Commissioner" pitchFamily="2" charset="0"/>
              </a:rPr>
              <a:t>» для спикеров и участников конференции.</a:t>
            </a:r>
          </a:p>
          <a:p>
            <a:endParaRPr lang="ru-RU" sz="1600" dirty="0">
              <a:latin typeface="Commissioner" pitchFamily="2" charset="0"/>
            </a:endParaRPr>
          </a:p>
          <a:p>
            <a:r>
              <a:rPr lang="ru-RU" sz="1600" dirty="0">
                <a:latin typeface="Commissioner" pitchFamily="2" charset="0"/>
              </a:rPr>
              <a:t>Мы предоставили в аренду всё необходимое оборудование. Наши сотрудники осуществили профессиональную техническую поддержку мероприятия.</a:t>
            </a:r>
            <a:endParaRPr lang="en-US" sz="1600" dirty="0">
              <a:latin typeface="Commission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F01C1-7E6E-8F46-8239-490FDC13CD3C}"/>
              </a:ext>
            </a:extLst>
          </p:cNvPr>
          <p:cNvSpPr txBox="1"/>
          <p:nvPr/>
        </p:nvSpPr>
        <p:spPr>
          <a:xfrm>
            <a:off x="760603" y="358996"/>
            <a:ext cx="4696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Commissioner" pitchFamily="2" charset="0"/>
              </a:rPr>
              <a:t>г. Калининград</a:t>
            </a:r>
          </a:p>
        </p:txBody>
      </p:sp>
    </p:spTree>
    <p:extLst>
      <p:ext uri="{BB962C8B-B14F-4D97-AF65-F5344CB8AC3E}">
        <p14:creationId xmlns:p14="http://schemas.microsoft.com/office/powerpoint/2010/main" val="1145562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5333</TotalTime>
  <Words>729</Words>
  <Application>Microsoft Macintosh PowerPoint</Application>
  <PresentationFormat>Широкоэкранный</PresentationFormat>
  <Paragraphs>111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Commissioner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Ольга</dc:creator>
  <cp:lastModifiedBy>Александр Герман-Галкин</cp:lastModifiedBy>
  <cp:revision>76</cp:revision>
  <dcterms:created xsi:type="dcterms:W3CDTF">2022-11-13T00:52:24Z</dcterms:created>
  <dcterms:modified xsi:type="dcterms:W3CDTF">2022-12-15T18:47:27Z</dcterms:modified>
</cp:coreProperties>
</file>